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74" r:id="rId4"/>
    <p:sldId id="275" r:id="rId5"/>
    <p:sldId id="276" r:id="rId6"/>
    <p:sldId id="277" r:id="rId7"/>
    <p:sldId id="260" r:id="rId8"/>
    <p:sldId id="262" r:id="rId9"/>
    <p:sldId id="261" r:id="rId10"/>
    <p:sldId id="264" r:id="rId11"/>
    <p:sldId id="263" r:id="rId12"/>
    <p:sldId id="265" r:id="rId13"/>
    <p:sldId id="266" r:id="rId14"/>
    <p:sldId id="268" r:id="rId15"/>
    <p:sldId id="269" r:id="rId16"/>
    <p:sldId id="270" r:id="rId17"/>
    <p:sldId id="278" r:id="rId18"/>
    <p:sldId id="27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75" autoAdjust="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Против кори (в 2 года)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корь</c:v>
                </c:pt>
              </c:strCache>
            </c:strRef>
          </c:tx>
          <c:invertIfNegative val="0"/>
          <c:cat>
            <c:strRef>
              <c:f>Лист1!$B$1:$P$1</c:f>
              <c:strCach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strCache>
            </c:strRef>
          </c:cat>
          <c:val>
            <c:numRef>
              <c:f>Лист1!$B$2:$P$2</c:f>
              <c:numCache>
                <c:formatCode>General</c:formatCode>
                <c:ptCount val="15"/>
                <c:pt idx="0">
                  <c:v>98.47</c:v>
                </c:pt>
                <c:pt idx="1">
                  <c:v>98.73</c:v>
                </c:pt>
                <c:pt idx="2">
                  <c:v>98.42</c:v>
                </c:pt>
                <c:pt idx="3">
                  <c:v>98.93</c:v>
                </c:pt>
                <c:pt idx="4">
                  <c:v>98.39</c:v>
                </c:pt>
                <c:pt idx="5">
                  <c:v>97.95</c:v>
                </c:pt>
                <c:pt idx="6">
                  <c:v>97.85</c:v>
                </c:pt>
                <c:pt idx="7">
                  <c:v>97.8</c:v>
                </c:pt>
                <c:pt idx="8">
                  <c:v>95.9</c:v>
                </c:pt>
                <c:pt idx="9">
                  <c:v>96.41</c:v>
                </c:pt>
                <c:pt idx="10">
                  <c:v>96.5</c:v>
                </c:pt>
                <c:pt idx="11">
                  <c:v>96.5</c:v>
                </c:pt>
                <c:pt idx="12">
                  <c:v>96.05</c:v>
                </c:pt>
                <c:pt idx="13">
                  <c:v>95.91</c:v>
                </c:pt>
                <c:pt idx="14">
                  <c:v>95.98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147792"/>
        <c:axId val="153151712"/>
      </c:barChart>
      <c:catAx>
        <c:axId val="153147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3151712"/>
        <c:crosses val="autoZero"/>
        <c:auto val="1"/>
        <c:lblAlgn val="ctr"/>
        <c:lblOffset val="100"/>
        <c:noMultiLvlLbl val="0"/>
      </c:catAx>
      <c:valAx>
        <c:axId val="153151712"/>
        <c:scaling>
          <c:orientation val="minMax"/>
          <c:min val="9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3147792"/>
        <c:crosses val="autoZero"/>
        <c:crossBetween val="between"/>
        <c:majorUnit val="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Против туберкулеза (новорожденных)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туберкулез</c:v>
                </c:pt>
              </c:strCache>
            </c:strRef>
          </c:tx>
          <c:invertIfNegative val="0"/>
          <c:cat>
            <c:strRef>
              <c:f>Лист1!$B$1:$P$1</c:f>
              <c:strCach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strCache>
            </c:strRef>
          </c:cat>
          <c:val>
            <c:numRef>
              <c:f>Лист1!$B$2:$P$2</c:f>
              <c:numCache>
                <c:formatCode>General</c:formatCode>
                <c:ptCount val="15"/>
                <c:pt idx="0">
                  <c:v>96.88</c:v>
                </c:pt>
                <c:pt idx="1">
                  <c:v>96.35</c:v>
                </c:pt>
                <c:pt idx="2">
                  <c:v>96.86</c:v>
                </c:pt>
                <c:pt idx="3">
                  <c:v>94.7</c:v>
                </c:pt>
                <c:pt idx="4">
                  <c:v>96.17</c:v>
                </c:pt>
                <c:pt idx="5">
                  <c:v>96.77</c:v>
                </c:pt>
                <c:pt idx="6">
                  <c:v>96.07</c:v>
                </c:pt>
                <c:pt idx="7">
                  <c:v>90.52</c:v>
                </c:pt>
                <c:pt idx="8">
                  <c:v>86.67</c:v>
                </c:pt>
                <c:pt idx="9">
                  <c:v>90.43</c:v>
                </c:pt>
                <c:pt idx="10">
                  <c:v>89.9</c:v>
                </c:pt>
                <c:pt idx="11">
                  <c:v>92.17</c:v>
                </c:pt>
                <c:pt idx="12">
                  <c:v>94.39</c:v>
                </c:pt>
                <c:pt idx="13">
                  <c:v>88.41</c:v>
                </c:pt>
                <c:pt idx="14">
                  <c:v>92.94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145048"/>
        <c:axId val="153148184"/>
      </c:barChart>
      <c:catAx>
        <c:axId val="153145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3148184"/>
        <c:crosses val="autoZero"/>
        <c:auto val="1"/>
        <c:lblAlgn val="ctr"/>
        <c:lblOffset val="100"/>
        <c:noMultiLvlLbl val="0"/>
      </c:catAx>
      <c:valAx>
        <c:axId val="153148184"/>
        <c:scaling>
          <c:orientation val="minMax"/>
          <c:min val="8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3145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Против полиомиелита</a:t>
            </a:r>
            <a:endParaRPr lang="ru-RU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полиомиелит</c:v>
                </c:pt>
              </c:strCache>
            </c:strRef>
          </c:tx>
          <c:invertIfNegative val="0"/>
          <c:cat>
            <c:strRef>
              <c:f>Лист1!$B$1:$O$1</c:f>
              <c:strCache>
                <c:ptCount val="14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strCache>
            </c:strRef>
          </c:cat>
          <c:val>
            <c:numRef>
              <c:f>Лист1!$B$2:$O$2</c:f>
              <c:numCache>
                <c:formatCode>General</c:formatCode>
                <c:ptCount val="14"/>
                <c:pt idx="0">
                  <c:v>97.84</c:v>
                </c:pt>
                <c:pt idx="1">
                  <c:v>97.61</c:v>
                </c:pt>
                <c:pt idx="2">
                  <c:v>97.28</c:v>
                </c:pt>
                <c:pt idx="3">
                  <c:v>97.41</c:v>
                </c:pt>
                <c:pt idx="4">
                  <c:v>97.39</c:v>
                </c:pt>
                <c:pt idx="5">
                  <c:v>96.84</c:v>
                </c:pt>
                <c:pt idx="6">
                  <c:v>97.09</c:v>
                </c:pt>
                <c:pt idx="7">
                  <c:v>95.29</c:v>
                </c:pt>
                <c:pt idx="8">
                  <c:v>96.39</c:v>
                </c:pt>
                <c:pt idx="9">
                  <c:v>96.56</c:v>
                </c:pt>
                <c:pt idx="10">
                  <c:v>96.26</c:v>
                </c:pt>
                <c:pt idx="11">
                  <c:v>95.99</c:v>
                </c:pt>
                <c:pt idx="12">
                  <c:v>92.88</c:v>
                </c:pt>
                <c:pt idx="13">
                  <c:v>78.8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152104"/>
        <c:axId val="153150144"/>
      </c:barChart>
      <c:catAx>
        <c:axId val="153152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53150144"/>
        <c:crosses val="autoZero"/>
        <c:auto val="1"/>
        <c:lblAlgn val="ctr"/>
        <c:lblOffset val="100"/>
        <c:noMultiLvlLbl val="0"/>
      </c:catAx>
      <c:valAx>
        <c:axId val="153150144"/>
        <c:scaling>
          <c:orientation val="minMax"/>
          <c:max val="100"/>
          <c:min val="7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53152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/>
              <a:t>Против</a:t>
            </a:r>
            <a:r>
              <a:rPr lang="ru-RU" sz="2000" baseline="0" dirty="0" smtClean="0"/>
              <a:t> в</a:t>
            </a:r>
            <a:r>
              <a:rPr lang="ru-RU" sz="2000" dirty="0" smtClean="0"/>
              <a:t>ирусного гепатита В</a:t>
            </a:r>
            <a:endParaRPr lang="ru-RU" sz="2000" dirty="0"/>
          </a:p>
        </c:rich>
      </c:tx>
      <c:layout>
        <c:manualLayout>
          <c:xMode val="edge"/>
          <c:yMode val="edge"/>
          <c:x val="9.7174078995730745E-2"/>
          <c:y val="2.2515228804364528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вирусный гепатит С</c:v>
                </c:pt>
              </c:strCache>
            </c:strRef>
          </c:tx>
          <c:invertIfNegative val="0"/>
          <c:cat>
            <c:strRef>
              <c:f>Лист1!$B$1:$O$1</c:f>
              <c:strCache>
                <c:ptCount val="14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strCache>
            </c:strRef>
          </c:cat>
          <c:val>
            <c:numRef>
              <c:f>Лист1!$B$2:$O$2</c:f>
              <c:numCache>
                <c:formatCode>General</c:formatCode>
                <c:ptCount val="14"/>
                <c:pt idx="0">
                  <c:v>98.08</c:v>
                </c:pt>
                <c:pt idx="1">
                  <c:v>98.06</c:v>
                </c:pt>
                <c:pt idx="2">
                  <c:v>97.74</c:v>
                </c:pt>
                <c:pt idx="3">
                  <c:v>97.22</c:v>
                </c:pt>
                <c:pt idx="4">
                  <c:v>95.49</c:v>
                </c:pt>
                <c:pt idx="5">
                  <c:v>94.09</c:v>
                </c:pt>
                <c:pt idx="6">
                  <c:v>94.36</c:v>
                </c:pt>
                <c:pt idx="7">
                  <c:v>92.41</c:v>
                </c:pt>
                <c:pt idx="8">
                  <c:v>88.57</c:v>
                </c:pt>
                <c:pt idx="9">
                  <c:v>93.55</c:v>
                </c:pt>
                <c:pt idx="10">
                  <c:v>92.37</c:v>
                </c:pt>
                <c:pt idx="11">
                  <c:v>93.28</c:v>
                </c:pt>
                <c:pt idx="12">
                  <c:v>93.4</c:v>
                </c:pt>
                <c:pt idx="13">
                  <c:v>94.1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152496"/>
        <c:axId val="153148576"/>
      </c:barChart>
      <c:catAx>
        <c:axId val="153152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53148576"/>
        <c:crosses val="autoZero"/>
        <c:auto val="1"/>
        <c:lblAlgn val="ctr"/>
        <c:lblOffset val="100"/>
        <c:noMultiLvlLbl val="0"/>
      </c:catAx>
      <c:valAx>
        <c:axId val="153148576"/>
        <c:scaling>
          <c:orientation val="minMax"/>
          <c:max val="100"/>
          <c:min val="8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53152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dirty="0" smtClean="0"/>
              <a:t>Против коклюша</a:t>
            </a:r>
            <a:endParaRPr lang="ru-RU" sz="1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коклюш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Лист1!$B$1:$O$1</c:f>
              <c:strCache>
                <c:ptCount val="14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strCache>
            </c:strRef>
          </c:cat>
          <c:val>
            <c:numRef>
              <c:f>Лист1!$B$2:$O$2</c:f>
              <c:numCache>
                <c:formatCode>General</c:formatCode>
                <c:ptCount val="14"/>
                <c:pt idx="0">
                  <c:v>97.04</c:v>
                </c:pt>
                <c:pt idx="1">
                  <c:v>96.9</c:v>
                </c:pt>
                <c:pt idx="2">
                  <c:v>96.7</c:v>
                </c:pt>
                <c:pt idx="3">
                  <c:v>95.75</c:v>
                </c:pt>
                <c:pt idx="4">
                  <c:v>96.52</c:v>
                </c:pt>
                <c:pt idx="5">
                  <c:v>95.8</c:v>
                </c:pt>
                <c:pt idx="6">
                  <c:v>95.65</c:v>
                </c:pt>
                <c:pt idx="7">
                  <c:v>94.72</c:v>
                </c:pt>
                <c:pt idx="8">
                  <c:v>95.94</c:v>
                </c:pt>
                <c:pt idx="9">
                  <c:v>95.9</c:v>
                </c:pt>
                <c:pt idx="10">
                  <c:v>95.27</c:v>
                </c:pt>
                <c:pt idx="11">
                  <c:v>95.16</c:v>
                </c:pt>
                <c:pt idx="12">
                  <c:v>94.32</c:v>
                </c:pt>
                <c:pt idx="13">
                  <c:v>94.28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150928"/>
        <c:axId val="153147008"/>
      </c:barChart>
      <c:catAx>
        <c:axId val="153150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53147008"/>
        <c:crosses val="autoZero"/>
        <c:auto val="1"/>
        <c:lblAlgn val="ctr"/>
        <c:lblOffset val="100"/>
        <c:noMultiLvlLbl val="0"/>
      </c:catAx>
      <c:valAx>
        <c:axId val="153147008"/>
        <c:scaling>
          <c:orientation val="minMax"/>
          <c:max val="100"/>
          <c:min val="90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531509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dirty="0" smtClean="0"/>
              <a:t>Против</a:t>
            </a:r>
            <a:r>
              <a:rPr lang="ru-RU" sz="1400" baseline="0" dirty="0" smtClean="0"/>
              <a:t> д</a:t>
            </a:r>
            <a:r>
              <a:rPr lang="ru-RU" sz="1400" dirty="0" smtClean="0"/>
              <a:t>ифтерии</a:t>
            </a:r>
            <a:endParaRPr lang="ru-RU" sz="14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дифтерия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Лист1!$B$1:$O$1</c:f>
              <c:strCache>
                <c:ptCount val="14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</c:strCache>
            </c:strRef>
          </c:cat>
          <c:val>
            <c:numRef>
              <c:f>Лист1!$B$2:$O$2</c:f>
              <c:numCache>
                <c:formatCode>General</c:formatCode>
                <c:ptCount val="14"/>
                <c:pt idx="0">
                  <c:v>97.88</c:v>
                </c:pt>
                <c:pt idx="1">
                  <c:v>97.55</c:v>
                </c:pt>
                <c:pt idx="2">
                  <c:v>97.53</c:v>
                </c:pt>
                <c:pt idx="3">
                  <c:v>97.34</c:v>
                </c:pt>
                <c:pt idx="4">
                  <c:v>97.19</c:v>
                </c:pt>
                <c:pt idx="5">
                  <c:v>96.36</c:v>
                </c:pt>
                <c:pt idx="6">
                  <c:v>95.91</c:v>
                </c:pt>
                <c:pt idx="7">
                  <c:v>95.05</c:v>
                </c:pt>
                <c:pt idx="8">
                  <c:v>96.12</c:v>
                </c:pt>
                <c:pt idx="9">
                  <c:v>96.09</c:v>
                </c:pt>
                <c:pt idx="10">
                  <c:v>95.42</c:v>
                </c:pt>
                <c:pt idx="11">
                  <c:v>95.29</c:v>
                </c:pt>
                <c:pt idx="12">
                  <c:v>94.67</c:v>
                </c:pt>
                <c:pt idx="13">
                  <c:v>94.52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149360"/>
        <c:axId val="153149752"/>
      </c:barChart>
      <c:catAx>
        <c:axId val="153149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53149752"/>
        <c:crosses val="autoZero"/>
        <c:auto val="1"/>
        <c:lblAlgn val="ctr"/>
        <c:lblOffset val="100"/>
        <c:noMultiLvlLbl val="0"/>
      </c:catAx>
      <c:valAx>
        <c:axId val="153149752"/>
        <c:scaling>
          <c:orientation val="minMax"/>
          <c:max val="100"/>
          <c:min val="9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53149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0.10698</cdr:x>
      <cdr:y>0.42308</cdr:y>
    </cdr:from>
    <cdr:to>
      <cdr:x>0.94499</cdr:x>
      <cdr:y>0.42308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432048" y="1584175"/>
          <a:ext cx="3384376" cy="0"/>
        </a:xfrm>
        <a:prstGeom xmlns:a="http://schemas.openxmlformats.org/drawingml/2006/main" prst="straightConnector1">
          <a:avLst/>
        </a:prstGeom>
        <a:ln xmlns:a="http://schemas.openxmlformats.org/drawingml/2006/main" w="1270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0.12481</cdr:x>
      <cdr:y>0.50725</cdr:y>
    </cdr:from>
    <cdr:to>
      <cdr:x>0.96282</cdr:x>
      <cdr:y>0.50725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504056" y="1826304"/>
          <a:ext cx="3384376" cy="0"/>
        </a:xfrm>
        <a:prstGeom xmlns:a="http://schemas.openxmlformats.org/drawingml/2006/main" prst="straightConnector1">
          <a:avLst/>
        </a:prstGeom>
        <a:ln xmlns:a="http://schemas.openxmlformats.org/drawingml/2006/main" w="1270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41225-654F-4547-9EFC-1D4E9C043B05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2435-6879-4C30-9D77-FB9963FB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408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542A-0083-415B-8AFE-7227E725E023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35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542A-0083-415B-8AFE-7227E725E023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947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80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9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72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562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011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314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00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141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46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96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176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65081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6165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1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19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148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490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26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285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79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36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BFCE5-4013-4426-B053-4B337DD15190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6F653-7CCB-446A-BEC0-3E38F4DE6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56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FDC9FB7-907B-4718-B55F-AC5B4820CEBA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17.06.2019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EE8C97F-E097-4CA2-9FE6-A0B9B7BC35D3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25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 последствиях отказа от прививок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8674" y="4148918"/>
            <a:ext cx="8989325" cy="1108881"/>
          </a:xfrm>
        </p:spPr>
        <p:txBody>
          <a:bodyPr/>
          <a:lstStyle/>
          <a:p>
            <a:pPr algn="r"/>
            <a:r>
              <a:rPr lang="ru-RU" dirty="0" smtClean="0"/>
              <a:t>Заместитель руководителя Управления Роспотребнадзора по ХМАО – Югре Инна Витальевна Кудрявцева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41237" y="476032"/>
            <a:ext cx="83832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/>
              <a:t>Дума Ханты-Мансийского автономного округа – Югры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Круглый стол «О мероприятиях, направленных на иммунопрофилактику населения Югры»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35948" y="5387032"/>
            <a:ext cx="21086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18 июня 2019 года</a:t>
            </a:r>
          </a:p>
          <a:p>
            <a:pPr algn="ctr"/>
            <a:r>
              <a:rPr lang="ru-RU" b="1" dirty="0" smtClean="0"/>
              <a:t>Город Сургут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71307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592" y="204381"/>
            <a:ext cx="9144000" cy="63946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0561" y="1924334"/>
            <a:ext cx="777923" cy="109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98543" y="1924334"/>
            <a:ext cx="450376" cy="54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9522" y="3957851"/>
            <a:ext cx="388962" cy="163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9612" y="3821373"/>
            <a:ext cx="641445" cy="136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44203" y="3957851"/>
            <a:ext cx="1050878" cy="163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95081" y="750627"/>
            <a:ext cx="464023" cy="15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069540" y="395785"/>
            <a:ext cx="614150" cy="204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46460" y="1924334"/>
            <a:ext cx="846161" cy="109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45958" y="4299045"/>
            <a:ext cx="655093" cy="204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980227" y="2156346"/>
            <a:ext cx="928048" cy="1910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898340" y="3684896"/>
            <a:ext cx="477672" cy="204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980227" y="3957852"/>
            <a:ext cx="600501" cy="20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584442" y="975481"/>
            <a:ext cx="573206" cy="198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625385" y="1228299"/>
            <a:ext cx="545911" cy="163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944203" y="5322628"/>
            <a:ext cx="791570" cy="354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387152" y="5445457"/>
            <a:ext cx="545911" cy="354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8239" y="0"/>
            <a:ext cx="53217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Завозной случай кори в </a:t>
            </a:r>
            <a:r>
              <a:rPr lang="ru-RU" sz="2000" b="1" dirty="0" err="1" smtClean="0"/>
              <a:t>г.Нягань</a:t>
            </a:r>
            <a:r>
              <a:rPr lang="ru-RU" sz="2000" b="1" dirty="0" smtClean="0"/>
              <a:t> в 2019 году.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584027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прекращения заболеваемости в г. Нижневартовске, помимо прочего: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30" y="1417638"/>
            <a:ext cx="12069170" cy="4800600"/>
          </a:xfrm>
        </p:spPr>
        <p:txBody>
          <a:bodyPr>
            <a:noAutofit/>
          </a:bodyPr>
          <a:lstStyle/>
          <a:p>
            <a:r>
              <a:rPr lang="ru-RU" sz="2400" dirty="0"/>
              <a:t>отстранены 4 сотрудника школы №3 не имеющие данные о прививках (в том числе 2 из них имеющие медицинские отводы от вакцинации</a:t>
            </a:r>
            <a:r>
              <a:rPr lang="ru-RU" sz="2400" dirty="0" smtClean="0"/>
              <a:t>)</a:t>
            </a:r>
          </a:p>
          <a:p>
            <a:r>
              <a:rPr lang="ru-RU" sz="2400" dirty="0" smtClean="0"/>
              <a:t>постановлением </a:t>
            </a:r>
            <a:r>
              <a:rPr lang="ru-RU" sz="2400" dirty="0"/>
              <a:t>Главного государственного санитарного врача по г. Нижневартовску, Нижневартовскому району и </a:t>
            </a:r>
            <a:r>
              <a:rPr lang="ru-RU" sz="2400" dirty="0" err="1"/>
              <a:t>г.Мегиону</a:t>
            </a:r>
            <a:r>
              <a:rPr lang="ru-RU" sz="2400" dirty="0"/>
              <a:t> от 28.09.2018 №5, </a:t>
            </a:r>
            <a:r>
              <a:rPr lang="ru-RU" sz="2400" dirty="0" smtClean="0"/>
              <a:t>реализовано право </a:t>
            </a:r>
            <a:r>
              <a:rPr lang="ru-RU" sz="2400" dirty="0"/>
              <a:t>при угрозе возникновения и распространения инфекционных заболеваний, вводить дополнительные противоэпидемические </a:t>
            </a:r>
            <a:r>
              <a:rPr lang="ru-RU" sz="2400" dirty="0" smtClean="0"/>
              <a:t>меры: </a:t>
            </a:r>
            <a:endParaRPr lang="ru-RU" sz="24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ru-RU" dirty="0"/>
              <a:t>отстранены от работы и посещения детских коллективов все </a:t>
            </a:r>
            <a:r>
              <a:rPr lang="ru-RU" dirty="0" err="1"/>
              <a:t>непривитые</a:t>
            </a:r>
            <a:r>
              <a:rPr lang="ru-RU" dirty="0"/>
              <a:t> и не болевшие корью</a:t>
            </a:r>
            <a:r>
              <a:rPr lang="ru-RU" dirty="0" smtClean="0"/>
              <a:t>,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ru-RU" dirty="0" smtClean="0"/>
              <a:t>Непривитые не допускались к плановой госпитализации </a:t>
            </a:r>
            <a:endParaRPr lang="ru-RU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ru-RU" dirty="0" smtClean="0"/>
              <a:t>вакцинация </a:t>
            </a:r>
            <a:r>
              <a:rPr lang="ru-RU" dirty="0"/>
              <a:t>детей и взрослых, контактировавших с заболевшими, продлена </a:t>
            </a:r>
            <a:r>
              <a:rPr lang="ru-RU" dirty="0" smtClean="0"/>
              <a:t>«дополнительная» </a:t>
            </a:r>
            <a:r>
              <a:rPr lang="ru-RU" dirty="0"/>
              <a:t>иммунизация против </a:t>
            </a:r>
            <a:r>
              <a:rPr lang="ru-RU" dirty="0" smtClean="0"/>
              <a:t>кори. </a:t>
            </a:r>
            <a:r>
              <a:rPr lang="ru-RU" dirty="0" err="1" smtClean="0"/>
              <a:t>Т.о</a:t>
            </a:r>
            <a:r>
              <a:rPr lang="ru-RU" dirty="0" smtClean="0"/>
              <a:t>. с </a:t>
            </a:r>
            <a:r>
              <a:rPr lang="ru-RU" dirty="0"/>
              <a:t>01 по 22.10.2018г. вакцинировано 717 взрослых (в том числе 305 из групп риска, 11 из числа отказников) и 1057 детей (в том числе 127 после пересмотра медицинских отводов и 863 из числа </a:t>
            </a:r>
            <a:r>
              <a:rPr lang="ru-RU" dirty="0" smtClean="0"/>
              <a:t>отказников)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ru-RU" dirty="0" smtClean="0"/>
              <a:t>и </a:t>
            </a:r>
            <a:r>
              <a:rPr lang="ru-RU" dirty="0"/>
              <a:t>т.п.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49983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Непривитые лица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Не допускаются в организованную группу детей, выезжающих в местности неблагополучные по какой-либо инфекции (н-р, на юг без прививки против гепатита А) ,</a:t>
            </a:r>
          </a:p>
          <a:p>
            <a:r>
              <a:rPr lang="ru-RU" dirty="0" smtClean="0"/>
              <a:t>На Кремлёвскую елку если ребёнок не привит по календарю,</a:t>
            </a:r>
          </a:p>
          <a:p>
            <a:r>
              <a:rPr lang="ru-RU" dirty="0" smtClean="0"/>
              <a:t>В </a:t>
            </a:r>
            <a:r>
              <a:rPr lang="ru-RU" dirty="0" err="1" smtClean="0"/>
              <a:t>эпидсезон</a:t>
            </a:r>
            <a:r>
              <a:rPr lang="ru-RU" dirty="0" smtClean="0"/>
              <a:t> подлежат отстранению от работы работники по Перечню </a:t>
            </a:r>
            <a:r>
              <a:rPr lang="ru-RU" dirty="0"/>
              <a:t>работ, выполнение которых связано с высоким риском заболевания инфекционными болезнями и требует обязательного проведения профилактических прививок», </a:t>
            </a:r>
            <a:r>
              <a:rPr lang="ru-RU" dirty="0" smtClean="0"/>
              <a:t>утвержденному </a:t>
            </a:r>
            <a:r>
              <a:rPr lang="ru-RU" dirty="0"/>
              <a:t>Постановлением Правительства РФ от 15 июля 1999 г. №825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305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8639033" y="1651379"/>
            <a:ext cx="2961564" cy="6687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704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2866030" y="2429301"/>
            <a:ext cx="3971498" cy="5459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395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-191068" y="2797791"/>
            <a:ext cx="12242042" cy="121465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529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Решение Верховного Суда РФ от 18.04.2019 N АКПИ19-115 «Об отказе в удовлетворении заявления об оспаривании письма Минздрава России от 07.04.2017 N 15-2/10/2-2343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клинические </a:t>
            </a:r>
            <a:r>
              <a:rPr lang="ru-RU" dirty="0"/>
              <a:t>рекомендации "Выявление и диагностика туберкулеза у детей, поступающих и обучающихся в образовательных организациях" (далее - Клинические рекомендации), разработанные в соответствии со статьей 76 Федерального закона от 21 ноября 2011 г. N 323-ФЗ "Об основах охраны здоровья граждан в Российской Федерации" (далее - Федеральный закон N 323-ФЗ), утвержденные Президентом Российского общества фтизиатров и согласованные с Главным внештатным детским специалистом фтизиатром Министерства здравоохранения Российской </a:t>
            </a:r>
            <a:r>
              <a:rPr lang="ru-RU" dirty="0" smtClean="0"/>
              <a:t>Федерации, веденные в практику здравоохранения</a:t>
            </a: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письмом </a:t>
            </a:r>
            <a:r>
              <a:rPr lang="ru-RU" dirty="0">
                <a:solidFill>
                  <a:srgbClr val="FF0000"/>
                </a:solidFill>
              </a:rPr>
              <a:t>Министерства здравоохранения Российской Федерации от 7 апреля 2017 г. N </a:t>
            </a:r>
            <a:r>
              <a:rPr lang="ru-RU" dirty="0" smtClean="0">
                <a:solidFill>
                  <a:srgbClr val="FF0000"/>
                </a:solidFill>
              </a:rPr>
              <a:t>15-2/10/2-2343.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427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13816" lvl="3" indent="0">
              <a:buNone/>
            </a:pPr>
            <a:r>
              <a:rPr lang="ru-RU" sz="2400" dirty="0" smtClean="0"/>
              <a:t>Геннадий Григорьевич Онищенко - Депутат </a:t>
            </a:r>
            <a:r>
              <a:rPr lang="ru-RU" sz="2400" dirty="0"/>
              <a:t>Государственной </a:t>
            </a:r>
            <a:r>
              <a:rPr lang="ru-RU" sz="2400" dirty="0" smtClean="0"/>
              <a:t>Думы, первый </a:t>
            </a:r>
            <a:r>
              <a:rPr lang="ru-RU" sz="2400" dirty="0"/>
              <a:t>заместитель председателя Комитета ГД по образованию и </a:t>
            </a:r>
            <a:r>
              <a:rPr lang="ru-RU" sz="2400" dirty="0" smtClean="0"/>
              <a:t>науке, член </a:t>
            </a:r>
            <a:r>
              <a:rPr lang="ru-RU" sz="2400" dirty="0"/>
              <a:t>Комиссии ГД по правовому обеспечению развития организаций оборонно-промышленного комплекса </a:t>
            </a:r>
            <a:r>
              <a:rPr lang="ru-RU" sz="2400" dirty="0" smtClean="0"/>
              <a:t>РФ</a:t>
            </a:r>
          </a:p>
          <a:p>
            <a:pPr marL="813816" lvl="3" indent="0">
              <a:buNone/>
            </a:pPr>
            <a:endParaRPr lang="ru-RU" sz="2400" dirty="0" smtClean="0"/>
          </a:p>
          <a:p>
            <a:pPr marL="82296" indent="0">
              <a:buNone/>
            </a:pPr>
            <a:r>
              <a:rPr lang="ru-RU" dirty="0" smtClean="0"/>
              <a:t>«..Не надо забывать, что при удачно проведенной кампании по иммунопрофилактики страдают экономические интересы </a:t>
            </a:r>
            <a:r>
              <a:rPr lang="ru-RU" dirty="0" err="1" smtClean="0"/>
              <a:t>фармбизнеса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731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/>
              <a:t>Критерий ВОЗ эпидемиологического благополучия – охват прививками в декретированных </a:t>
            </a:r>
            <a:r>
              <a:rPr lang="ru-RU" sz="2700" b="1" dirty="0" smtClean="0"/>
              <a:t>возрастах и контингентах </a:t>
            </a:r>
            <a:r>
              <a:rPr lang="ru-RU" sz="2700" b="1" dirty="0"/>
              <a:t>95</a:t>
            </a:r>
            <a:r>
              <a:rPr lang="ru-RU" sz="2700" b="1" dirty="0" smtClean="0"/>
              <a:t>%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Постановление Главного государственного санитарного врача РФ от 10.03.2017 N </a:t>
            </a:r>
            <a:r>
              <a:rPr lang="ru-RU" dirty="0" smtClean="0"/>
              <a:t>34 "</a:t>
            </a:r>
            <a:r>
              <a:rPr lang="ru-RU" dirty="0"/>
              <a:t>О дополнительных мерах по повышению эффективности вакцинопрофилактики </a:t>
            </a:r>
            <a:r>
              <a:rPr lang="ru-RU" dirty="0" smtClean="0"/>
              <a:t>населения» (</a:t>
            </a:r>
            <a:r>
              <a:rPr lang="ru-RU" dirty="0" err="1" smtClean="0"/>
              <a:t>рег</a:t>
            </a:r>
            <a:r>
              <a:rPr lang="ru-RU" dirty="0" smtClean="0"/>
              <a:t> № 46902 от </a:t>
            </a:r>
            <a:r>
              <a:rPr lang="ru-RU" dirty="0"/>
              <a:t>31.05.2017 N) достижения и поддержания не менее 95% охвата прививками населения в декретированных возрастах в рамках национального календаря профилактических </a:t>
            </a:r>
            <a:r>
              <a:rPr lang="ru-RU" dirty="0" smtClean="0"/>
              <a:t>прививок (п.1.2, 1.3);</a:t>
            </a:r>
            <a:endParaRPr lang="ru-RU" dirty="0"/>
          </a:p>
          <a:p>
            <a:r>
              <a:rPr lang="ru-RU" dirty="0" smtClean="0"/>
              <a:t>МУ </a:t>
            </a:r>
            <a:r>
              <a:rPr lang="ru-RU" dirty="0"/>
              <a:t>3.1.2.1177-02 ЭПИДЕМИОЛОГИЧЕСКИЙ НАДЗОР ЗА КОРЬЮ, КРАСНУХОЙ И ЭПИДЕМИЧЕСКИМ ПАРОТИТОМ. МЕТОДИЧЕСКИЕ УКАЗАНИЯ. " (утв. Главным государственным санитарным врачом РФ от </a:t>
            </a:r>
            <a:r>
              <a:rPr lang="ru-RU" dirty="0" smtClean="0"/>
              <a:t>21.11.2002 - охват </a:t>
            </a:r>
            <a:r>
              <a:rPr lang="ru-RU" dirty="0"/>
              <a:t>прививками следует считать удовлетворительным, если к двум годам жизни вакцину получили не менее 95% детей, подлежащих вакцинации. Охват ревакцинирующими прививками детей в возрасте 6 лет также должен составлять не менее 95</a:t>
            </a:r>
            <a:r>
              <a:rPr lang="ru-RU" dirty="0" smtClean="0"/>
              <a:t>%</a:t>
            </a:r>
          </a:p>
          <a:p>
            <a:r>
              <a:rPr lang="ru-RU" dirty="0" smtClean="0"/>
              <a:t>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915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2162" y="449408"/>
            <a:ext cx="8229600" cy="562074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FF0000"/>
                </a:solidFill>
              </a:rPr>
              <a:t>Динамика охватов прививками детей (% от числа состоящих на учете)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991544" y="980729"/>
          <a:ext cx="40386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096000" y="980729"/>
          <a:ext cx="40386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2517072" y="3041037"/>
            <a:ext cx="3290896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342935"/>
              </p:ext>
            </p:extLst>
          </p:nvPr>
        </p:nvGraphicFramePr>
        <p:xfrm>
          <a:off x="2063554" y="4941169"/>
          <a:ext cx="9646224" cy="136815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89016"/>
                <a:gridCol w="689016"/>
                <a:gridCol w="689016"/>
                <a:gridCol w="689016"/>
                <a:gridCol w="689016"/>
                <a:gridCol w="689016"/>
                <a:gridCol w="689016"/>
                <a:gridCol w="689016"/>
                <a:gridCol w="689016"/>
                <a:gridCol w="689016"/>
                <a:gridCol w="689016"/>
                <a:gridCol w="689016"/>
                <a:gridCol w="689016"/>
                <a:gridCol w="689016"/>
              </a:tblGrid>
              <a:tr h="367921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</a:rPr>
                        <a:t>Динамика количества детей,  не привитых против кори в 2 года 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</a:tr>
              <a:tr h="367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2004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2005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2006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2007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2008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2009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2010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2011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2012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2013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2014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2015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2016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>
                          <a:effectLst/>
                        </a:rPr>
                        <a:t>2017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</a:tr>
              <a:tr h="6323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104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156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147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193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254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370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415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660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759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696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721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765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902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903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06" marR="8706" marT="870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07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1600" b="1" dirty="0"/>
              <a:t>Динамика охватов прививками детей в возрасте 1 года </a:t>
            </a:r>
            <a:br>
              <a:rPr lang="ru-RU" sz="1600" b="1" dirty="0"/>
            </a:br>
            <a:r>
              <a:rPr lang="ru-RU" sz="1600" b="1" dirty="0"/>
              <a:t>(% своевременно  привитых от числа состоящих на учете</a:t>
            </a:r>
            <a:endParaRPr lang="ru-RU" sz="16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919536" y="1196752"/>
          <a:ext cx="4038600" cy="3312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172200" y="1196752"/>
          <a:ext cx="424428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042422"/>
              </p:ext>
            </p:extLst>
          </p:nvPr>
        </p:nvGraphicFramePr>
        <p:xfrm>
          <a:off x="504964" y="4509121"/>
          <a:ext cx="11300344" cy="189623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26667"/>
                <a:gridCol w="665780"/>
                <a:gridCol w="665780"/>
                <a:gridCol w="591284"/>
                <a:gridCol w="722803"/>
                <a:gridCol w="722803"/>
                <a:gridCol w="722803"/>
                <a:gridCol w="722803"/>
                <a:gridCol w="722803"/>
                <a:gridCol w="722803"/>
                <a:gridCol w="722803"/>
                <a:gridCol w="722803"/>
                <a:gridCol w="722803"/>
                <a:gridCol w="722803"/>
                <a:gridCol w="722803"/>
              </a:tblGrid>
              <a:tr h="467559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Динамика количества детей,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 не имеющих прививку в 1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</a:tr>
              <a:tr h="3431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r>
                        <a:rPr lang="ru-RU" sz="1200" u="none" strike="noStrike" dirty="0" smtClean="0">
                          <a:effectLst/>
                        </a:rPr>
                        <a:t>против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2004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2005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2006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2007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2008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2009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2010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2011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2012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2013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2014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2015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2016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2017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</a:tr>
              <a:tr h="4147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полиомиелита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239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262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288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365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338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587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490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727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697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750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794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800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>
                          <a:effectLst/>
                        </a:rPr>
                        <a:t>1100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2889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</a:tr>
              <a:tr h="6707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вирусного гепатита</a:t>
                      </a:r>
                      <a:r>
                        <a:rPr lang="ru-RU" sz="1200" u="none" strike="noStrike" baseline="0" dirty="0" smtClean="0">
                          <a:effectLst/>
                        </a:rPr>
                        <a:t> 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283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790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325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386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844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954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1242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1560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1398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1466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1730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1567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1487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1319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8706" marR="8706" marT="8706" marB="0" anchor="ctr"/>
                </a:tc>
              </a:tr>
            </a:tbl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2351584" y="2204864"/>
            <a:ext cx="3528392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456040" y="2492896"/>
            <a:ext cx="3816424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054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91544" y="476672"/>
            <a:ext cx="8229600" cy="418058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Динамика охватов прививками детей в возрасте 1 года  (% своевременно  привитых от числа состоящих на учете)</a:t>
            </a: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847528" y="980728"/>
          <a:ext cx="403860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168008" y="1340769"/>
          <a:ext cx="4038600" cy="3456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574353"/>
              </p:ext>
            </p:extLst>
          </p:nvPr>
        </p:nvGraphicFramePr>
        <p:xfrm>
          <a:off x="464023" y="4653136"/>
          <a:ext cx="11395878" cy="16321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59752"/>
                <a:gridCol w="529875"/>
                <a:gridCol w="754327"/>
                <a:gridCol w="754327"/>
                <a:gridCol w="754327"/>
                <a:gridCol w="754327"/>
                <a:gridCol w="754327"/>
                <a:gridCol w="754327"/>
                <a:gridCol w="754327"/>
                <a:gridCol w="754327"/>
                <a:gridCol w="754327"/>
                <a:gridCol w="754327"/>
                <a:gridCol w="754327"/>
                <a:gridCol w="754327"/>
                <a:gridCol w="754327"/>
              </a:tblGrid>
              <a:tr h="408045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Динамика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количества детей, не имеющих прививку  в 1 год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</a:tr>
              <a:tr h="4080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против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2004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2005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коклюша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дифтерии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247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422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81" marR="9281" marT="9281" marB="0" anchor="ctr"/>
                </a:tc>
              </a:tr>
            </a:tbl>
          </a:graphicData>
        </a:graphic>
      </p:graphicFrame>
      <p:cxnSp>
        <p:nvCxnSpPr>
          <p:cNvPr id="16" name="Прямая со стрелкой 15"/>
          <p:cNvCxnSpPr/>
          <p:nvPr/>
        </p:nvCxnSpPr>
        <p:spPr>
          <a:xfrm flipV="1">
            <a:off x="2279576" y="2754711"/>
            <a:ext cx="3462536" cy="1800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229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Правовая основа  Российской Федерации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Конституцией Российской Федерации в нашей стране охраняются труд и здоровье людей (ст.7), каждому гарантировано право на охрану здоровья (ч.1 ст.41), финансируются федеральные программы охраны и укрепления здоровья населения, поощряется деятельность, способствующая укреплению здоровья человека, санитарно-эпидемиологическому благополучию (ч.2 ст.41).</a:t>
            </a:r>
          </a:p>
          <a:p>
            <a:r>
              <a:rPr lang="ru-RU" dirty="0" smtClean="0"/>
              <a:t>Федеральный закон от 30.03.1999 №52 - ФЗ «О санитарно-эпидемиологическом благополучии населения» - в дошкольных и других образовательных организациях независимо от организационно-правовых форм должны осуществляться меры по профилактике заболеваний, сохранению и укреплению здоровья обучающихся и воспитанников, выполняться требования санитарного законодательства.</a:t>
            </a:r>
          </a:p>
          <a:p>
            <a:r>
              <a:rPr lang="ru-RU" dirty="0" smtClean="0"/>
              <a:t>Федеральный закон от 17.09.1998 N 157-ФЗ "Об иммунопрофилактике инфекционных болезней", статья 4 определяет, что государственная политика в области иммунопрофилактики направлена на предупреждение, ограничение распространения и ликвидацию инфекционных болезней.</a:t>
            </a:r>
          </a:p>
          <a:p>
            <a:r>
              <a:rPr lang="ru-RU" dirty="0" smtClean="0"/>
              <a:t>За время реализации Приоритетного национального проекта «Здоровье» </a:t>
            </a:r>
            <a:r>
              <a:rPr lang="ru-RU" b="1" dirty="0" smtClean="0">
                <a:solidFill>
                  <a:srgbClr val="FF0000"/>
                </a:solidFill>
              </a:rPr>
              <a:t>за счёт массовой иммунизации удалось достичь прочной иммунной прослойки среди населения, благодаря которой заболеваемость корью была сведена к нулю</a:t>
            </a:r>
            <a:r>
              <a:rPr lang="ru-RU" dirty="0" smtClean="0"/>
              <a:t>. В свою очередь, это позволило принять Программу «Элиминация кори и краснухи в Российской Федерации» на период 2016-2020 гг., предполагающую ликвидацию местных (эндемичных) случав кори.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84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Заболеваемость корью в Югре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205" y="1447800"/>
            <a:ext cx="11382233" cy="3637384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dirty="0"/>
              <a:t>В 2017 году был </a:t>
            </a:r>
            <a:r>
              <a:rPr lang="ru-RU" dirty="0" smtClean="0"/>
              <a:t>зарегистрировано  завозной 1 случай кори </a:t>
            </a:r>
            <a:r>
              <a:rPr lang="ru-RU" dirty="0"/>
              <a:t>у взрослого, приехавшего из </a:t>
            </a:r>
            <a:r>
              <a:rPr lang="ru-RU" dirty="0" err="1"/>
              <a:t>Рес</a:t>
            </a:r>
            <a:r>
              <a:rPr lang="ru-RU" dirty="0"/>
              <a:t>. Дагестан на работу вахтовым методом в г. </a:t>
            </a:r>
            <a:r>
              <a:rPr lang="ru-RU" dirty="0" err="1"/>
              <a:t>Мегион</a:t>
            </a:r>
            <a:r>
              <a:rPr lang="ru-RU" dirty="0"/>
              <a:t>.  </a:t>
            </a:r>
            <a:r>
              <a:rPr lang="ru-RU" dirty="0" smtClean="0"/>
              <a:t>Показатель  </a:t>
            </a:r>
            <a:r>
              <a:rPr lang="ru-RU" dirty="0"/>
              <a:t>составил 0,06 на 100 </a:t>
            </a:r>
            <a:r>
              <a:rPr lang="ru-RU" dirty="0" smtClean="0"/>
              <a:t>тыс. </a:t>
            </a:r>
            <a:r>
              <a:rPr lang="ru-RU" dirty="0"/>
              <a:t>населения, что в 3 раза меньше среднемноголетнего уровня (0,18 на 100 </a:t>
            </a:r>
            <a:r>
              <a:rPr lang="ru-RU" dirty="0" err="1"/>
              <a:t>тыс.населения</a:t>
            </a:r>
            <a:r>
              <a:rPr lang="ru-RU" dirty="0"/>
              <a:t>) и в 8 раз меньше общероссийского показателя (0,5 на 100 </a:t>
            </a:r>
            <a:r>
              <a:rPr lang="ru-RU" dirty="0" smtClean="0"/>
              <a:t>тыс. </a:t>
            </a:r>
            <a:r>
              <a:rPr lang="ru-RU" dirty="0"/>
              <a:t>населения</a:t>
            </a:r>
            <a:r>
              <a:rPr lang="ru-RU" dirty="0" smtClean="0"/>
              <a:t>).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fontAlgn="base"/>
            <a:r>
              <a:rPr lang="ru-RU" dirty="0" smtClean="0"/>
              <a:t>В </a:t>
            </a:r>
            <a:r>
              <a:rPr lang="ru-RU" dirty="0"/>
              <a:t>2018 году </a:t>
            </a:r>
            <a:r>
              <a:rPr lang="ru-RU" dirty="0" smtClean="0"/>
              <a:t> зарегистрировано </a:t>
            </a:r>
            <a:r>
              <a:rPr lang="ru-RU" dirty="0"/>
              <a:t>4 завоза, 2 </a:t>
            </a:r>
            <a:r>
              <a:rPr lang="ru-RU" dirty="0" smtClean="0"/>
              <a:t>из которых произошло распространение (</a:t>
            </a:r>
            <a:r>
              <a:rPr lang="ru-RU" dirty="0" err="1" smtClean="0"/>
              <a:t>Г.Нижневартовск</a:t>
            </a:r>
            <a:r>
              <a:rPr lang="ru-RU" dirty="0" smtClean="0"/>
              <a:t> и </a:t>
            </a:r>
            <a:r>
              <a:rPr lang="ru-RU" dirty="0" err="1" smtClean="0"/>
              <a:t>Нягань</a:t>
            </a:r>
            <a:r>
              <a:rPr lang="ru-RU" dirty="0"/>
              <a:t>). </a:t>
            </a:r>
            <a:r>
              <a:rPr lang="ru-RU" dirty="0" smtClean="0"/>
              <a:t>Всего зарегистрировано  </a:t>
            </a:r>
            <a:r>
              <a:rPr lang="ru-RU" dirty="0"/>
              <a:t>25 случаев кори, показатель 1,28 на 100 тыс. населения (РФ – 1,73 на 100 тыс</a:t>
            </a:r>
            <a:r>
              <a:rPr lang="ru-RU" dirty="0" smtClean="0"/>
              <a:t>.).</a:t>
            </a:r>
            <a:endParaRPr lang="ru-RU" dirty="0"/>
          </a:p>
          <a:p>
            <a:pPr fontAlgn="base"/>
            <a:r>
              <a:rPr lang="ru-RU" dirty="0" smtClean="0"/>
              <a:t>В 2019 году 2 завозных случай в г. Сургутский район  и  </a:t>
            </a:r>
            <a:r>
              <a:rPr lang="ru-RU" dirty="0" err="1" smtClean="0"/>
              <a:t>Нягань</a:t>
            </a:r>
            <a:r>
              <a:rPr lang="ru-RU" dirty="0" smtClean="0"/>
              <a:t> с распространением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54529"/>
              </p:ext>
            </p:extLst>
          </p:nvPr>
        </p:nvGraphicFramePr>
        <p:xfrm>
          <a:off x="1357950" y="5085184"/>
          <a:ext cx="9812742" cy="1529327"/>
        </p:xfrm>
        <a:graphic>
          <a:graphicData uri="http://schemas.openxmlformats.org/drawingml/2006/table">
            <a:tbl>
              <a:tblPr/>
              <a:tblGrid>
                <a:gridCol w="1095510"/>
                <a:gridCol w="1037766"/>
                <a:gridCol w="933989"/>
                <a:gridCol w="980022"/>
                <a:gridCol w="991733"/>
                <a:gridCol w="933989"/>
                <a:gridCol w="933989"/>
                <a:gridCol w="933989"/>
                <a:gridCol w="933989"/>
                <a:gridCol w="1037766"/>
              </a:tblGrid>
              <a:tr h="432047">
                <a:tc>
                  <a:txBody>
                    <a:bodyPr/>
                    <a:lstStyle/>
                    <a:p>
                      <a:pPr algn="l" rtl="0" fontAlgn="base"/>
                      <a:r>
                        <a:rPr lang="ru-RU" sz="1200" b="0" i="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18B4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859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8B4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9859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859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B6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20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1820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2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820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82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2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 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anchor="b">
                    <a:lnL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абс</a:t>
                      </a:r>
                      <a:r>
                        <a:rPr lang="ru-RU" sz="2000" b="0" i="0" dirty="0">
                          <a:effectLst/>
                          <a:latin typeface="Times New Roman"/>
                        </a:rPr>
                        <a:t> </a:t>
                      </a:r>
                      <a:endParaRPr lang="ru-RU" sz="2000" b="0" i="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B6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C8B6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B6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2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725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8B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100 тыс.</a:t>
                      </a:r>
                      <a:r>
                        <a:rPr lang="ru-RU" sz="2000" b="0" i="0" dirty="0">
                          <a:effectLst/>
                          <a:latin typeface="Times New Roman"/>
                        </a:rPr>
                        <a:t> </a:t>
                      </a:r>
                      <a:endParaRPr lang="ru-RU" sz="2000" b="0" i="0" dirty="0">
                        <a:effectLst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0,13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B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02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602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02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2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8B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  <a:r>
                        <a:rPr lang="ru-RU" sz="18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anchor="b">
                    <a:lnL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1,28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1,73</a:t>
                      </a:r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B1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endParaRPr lang="ru-RU" sz="1800" b="0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8DD1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10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81200" y="274638"/>
            <a:ext cx="8229600" cy="706090"/>
          </a:xfr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ru-RU" sz="2800" cap="all" dirty="0"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cap="all" dirty="0"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all" dirty="0"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Нижневартовский район                      Нижневартовск</a:t>
            </a:r>
          </a:p>
        </p:txBody>
      </p:sp>
      <p:grpSp>
        <p:nvGrpSpPr>
          <p:cNvPr id="31747" name="Group 2"/>
          <p:cNvGrpSpPr>
            <a:grpSpLocks/>
          </p:cNvGrpSpPr>
          <p:nvPr/>
        </p:nvGrpSpPr>
        <p:grpSpPr bwMode="auto">
          <a:xfrm>
            <a:off x="2640014" y="980728"/>
            <a:ext cx="7994650" cy="4319588"/>
            <a:chOff x="2103" y="4221"/>
            <a:chExt cx="7081" cy="4181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4380" y="5496"/>
              <a:ext cx="1050" cy="1054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1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 err="1">
                  <a:latin typeface="Calibri" pitchFamily="34" charset="0"/>
                  <a:cs typeface="Arial" pitchFamily="34" charset="0"/>
                </a:rPr>
                <a:t>Исто-чник</a:t>
              </a:r>
              <a:endPara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3443" y="4570"/>
              <a:ext cx="976" cy="988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7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маг.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3" name="AutoShape 5"/>
            <p:cNvSpPr>
              <a:spLocks noChangeArrowheads="1"/>
            </p:cNvSpPr>
            <p:nvPr/>
          </p:nvSpPr>
          <p:spPr bwMode="auto">
            <a:xfrm>
              <a:off x="2486" y="5754"/>
              <a:ext cx="957" cy="933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6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маг.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4" name="AutoShape 6"/>
            <p:cNvSpPr>
              <a:spLocks noChangeArrowheads="1"/>
            </p:cNvSpPr>
            <p:nvPr/>
          </p:nvSpPr>
          <p:spPr bwMode="auto">
            <a:xfrm>
              <a:off x="3315" y="7009"/>
              <a:ext cx="893" cy="906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5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НРБ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5" name="AutoShape 7"/>
            <p:cNvSpPr>
              <a:spLocks noChangeArrowheads="1"/>
            </p:cNvSpPr>
            <p:nvPr/>
          </p:nvSpPr>
          <p:spPr bwMode="auto">
            <a:xfrm>
              <a:off x="4655" y="7509"/>
              <a:ext cx="893" cy="893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4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НРБ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6" name="AutoShape 8"/>
            <p:cNvSpPr>
              <a:spLocks noChangeArrowheads="1"/>
            </p:cNvSpPr>
            <p:nvPr/>
          </p:nvSpPr>
          <p:spPr bwMode="auto">
            <a:xfrm>
              <a:off x="2103" y="4221"/>
              <a:ext cx="956" cy="961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8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маг.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7" name="AutoShape 9"/>
            <p:cNvSpPr>
              <a:spLocks noChangeArrowheads="1"/>
            </p:cNvSpPr>
            <p:nvPr/>
          </p:nvSpPr>
          <p:spPr bwMode="auto">
            <a:xfrm>
              <a:off x="6313" y="4632"/>
              <a:ext cx="957" cy="913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2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b="1" dirty="0">
                  <a:latin typeface="Calibri" pitchFamily="34" charset="0"/>
                  <a:cs typeface="Arial" pitchFamily="34" charset="0"/>
                </a:rPr>
                <a:t>друг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8" name="AutoShape 10"/>
            <p:cNvSpPr>
              <a:spLocks noChangeArrowheads="1"/>
            </p:cNvSpPr>
            <p:nvPr/>
          </p:nvSpPr>
          <p:spPr bwMode="auto">
            <a:xfrm>
              <a:off x="6250" y="6381"/>
              <a:ext cx="920" cy="976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3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НРБ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9" name="AutoShape 11"/>
            <p:cNvSpPr>
              <a:spLocks noChangeArrowheads="1"/>
            </p:cNvSpPr>
            <p:nvPr/>
          </p:nvSpPr>
          <p:spPr bwMode="auto">
            <a:xfrm>
              <a:off x="8290" y="4430"/>
              <a:ext cx="889" cy="919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10</a:t>
              </a:r>
            </a:p>
            <a:p>
              <a:pPr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ВИО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0" name="AutoShape 12"/>
            <p:cNvSpPr>
              <a:spLocks noChangeArrowheads="1"/>
            </p:cNvSpPr>
            <p:nvPr/>
          </p:nvSpPr>
          <p:spPr bwMode="auto">
            <a:xfrm>
              <a:off x="8163" y="5894"/>
              <a:ext cx="957" cy="1045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11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терапевт</a:t>
              </a: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1" name="AutoShape 13"/>
            <p:cNvSpPr>
              <a:spLocks noChangeArrowheads="1"/>
            </p:cNvSpPr>
            <p:nvPr/>
          </p:nvSpPr>
          <p:spPr bwMode="auto">
            <a:xfrm>
              <a:off x="8295" y="7176"/>
              <a:ext cx="889" cy="878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9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600" b="1" dirty="0">
                  <a:latin typeface="Calibri" pitchFamily="34" charset="0"/>
                  <a:cs typeface="Arial" pitchFamily="34" charset="0"/>
                </a:rPr>
                <a:t>дочь</a:t>
              </a:r>
              <a:endParaRPr lang="ru-RU" sz="1600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endParaRPr>
            </a:p>
            <a:p>
              <a:pPr algn="ctr">
                <a:spcAft>
                  <a:spcPts val="1000"/>
                </a:spcAft>
                <a:defRPr/>
              </a:pP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422" name="AutoShape 14"/>
            <p:cNvCxnSpPr>
              <a:cxnSpLocks noChangeShapeType="1"/>
            </p:cNvCxnSpPr>
            <p:nvPr/>
          </p:nvCxnSpPr>
          <p:spPr bwMode="auto">
            <a:xfrm flipV="1">
              <a:off x="5430" y="5211"/>
              <a:ext cx="931" cy="541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23" name="AutoShape 15"/>
            <p:cNvCxnSpPr>
              <a:cxnSpLocks noChangeShapeType="1"/>
            </p:cNvCxnSpPr>
            <p:nvPr/>
          </p:nvCxnSpPr>
          <p:spPr bwMode="auto">
            <a:xfrm>
              <a:off x="5430" y="6126"/>
              <a:ext cx="931" cy="435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24" name="AutoShape 16"/>
            <p:cNvCxnSpPr>
              <a:cxnSpLocks noChangeShapeType="1"/>
            </p:cNvCxnSpPr>
            <p:nvPr/>
          </p:nvCxnSpPr>
          <p:spPr bwMode="auto">
            <a:xfrm>
              <a:off x="5009" y="6561"/>
              <a:ext cx="0" cy="974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25" name="AutoShape 17"/>
            <p:cNvCxnSpPr>
              <a:cxnSpLocks noChangeShapeType="1"/>
            </p:cNvCxnSpPr>
            <p:nvPr/>
          </p:nvCxnSpPr>
          <p:spPr bwMode="auto">
            <a:xfrm flipH="1">
              <a:off x="4064" y="6457"/>
              <a:ext cx="436" cy="644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26" name="AutoShape 18"/>
            <p:cNvCxnSpPr>
              <a:cxnSpLocks noChangeShapeType="1"/>
            </p:cNvCxnSpPr>
            <p:nvPr/>
          </p:nvCxnSpPr>
          <p:spPr bwMode="auto">
            <a:xfrm flipH="1">
              <a:off x="3420" y="6036"/>
              <a:ext cx="959" cy="91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29" name="AutoShape 21"/>
            <p:cNvCxnSpPr>
              <a:cxnSpLocks noChangeShapeType="1"/>
            </p:cNvCxnSpPr>
            <p:nvPr/>
          </p:nvCxnSpPr>
          <p:spPr bwMode="auto">
            <a:xfrm>
              <a:off x="7206" y="4848"/>
              <a:ext cx="1050" cy="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30" name="AutoShape 22"/>
            <p:cNvCxnSpPr>
              <a:cxnSpLocks noChangeShapeType="1"/>
            </p:cNvCxnSpPr>
            <p:nvPr/>
          </p:nvCxnSpPr>
          <p:spPr bwMode="auto">
            <a:xfrm flipV="1">
              <a:off x="7142" y="6590"/>
              <a:ext cx="959" cy="164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31" name="AutoShape 23"/>
            <p:cNvCxnSpPr>
              <a:cxnSpLocks noChangeShapeType="1"/>
            </p:cNvCxnSpPr>
            <p:nvPr/>
          </p:nvCxnSpPr>
          <p:spPr bwMode="auto">
            <a:xfrm>
              <a:off x="7173" y="6996"/>
              <a:ext cx="1125" cy="375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0" name="Прямая соединительная линия 49"/>
          <p:cNvCxnSpPr/>
          <p:nvPr/>
        </p:nvCxnSpPr>
        <p:spPr>
          <a:xfrm>
            <a:off x="6240464" y="1196975"/>
            <a:ext cx="71437" cy="453548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 flipV="1">
            <a:off x="2640014" y="2420939"/>
            <a:ext cx="71437" cy="5032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 flipV="1">
            <a:off x="3000376" y="2060576"/>
            <a:ext cx="358775" cy="730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17412" idx="5"/>
          </p:cNvCxnSpPr>
          <p:nvPr/>
        </p:nvCxnSpPr>
        <p:spPr>
          <a:xfrm flipH="1" flipV="1">
            <a:off x="4854577" y="2623792"/>
            <a:ext cx="292100" cy="2444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818867" y="187359"/>
            <a:ext cx="105633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Завозной случай кори в город Нижневартовск в 2014 году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8464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9818" cy="64480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Эпидемиологический очаг кори 2018 года в г. Нижневартовске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149" y="1269242"/>
            <a:ext cx="11163869" cy="530897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Началась заболеваемость 30-31 августа с заболевания 2 мальчиков – друзей, родители которых отказывались от прививок</a:t>
            </a:r>
          </a:p>
          <a:p>
            <a:r>
              <a:rPr lang="ru-RU" dirty="0" smtClean="0"/>
              <a:t>Зарегистрировано 16 случаев кори. Госпитализировано 14 человек: 9 детей и 5 взрослых, из которых:</a:t>
            </a:r>
          </a:p>
          <a:p>
            <a:r>
              <a:rPr lang="ru-RU" dirty="0" smtClean="0"/>
              <a:t>5 школьников из трёх школ (СШ №3 - 1, СШ №5 – 3, СШ №43);</a:t>
            </a:r>
          </a:p>
          <a:p>
            <a:r>
              <a:rPr lang="ru-RU" dirty="0" smtClean="0"/>
              <a:t>4 неорганизованных детей (2 детей заболели по контакту в семьях) и 2 детей в возрасте до 1 года (не подлежали прививкам по Национальному календарю профилактических прививок);</a:t>
            </a:r>
          </a:p>
          <a:p>
            <a:r>
              <a:rPr lang="ru-RU" dirty="0" smtClean="0"/>
              <a:t>1 организованный ребенок (контактный с заболевшей матерью), посещавший ДОУ №21;</a:t>
            </a:r>
          </a:p>
          <a:p>
            <a:r>
              <a:rPr lang="ru-RU" dirty="0" smtClean="0"/>
              <a:t>6 взрослых, в </a:t>
            </a:r>
            <a:r>
              <a:rPr lang="ru-RU" dirty="0" err="1" smtClean="0"/>
              <a:t>т.ч</a:t>
            </a:r>
            <a:r>
              <a:rPr lang="ru-RU" dirty="0" smtClean="0"/>
              <a:t>. работник почты и медицинский работник, что сделало круг контактных необозримым.</a:t>
            </a:r>
          </a:p>
          <a:p>
            <a:r>
              <a:rPr lang="ru-RU" dirty="0" smtClean="0"/>
              <a:t>От работника почты заразился молодой человек, который в прошлом перенёс пересадку костного мозга</a:t>
            </a:r>
          </a:p>
          <a:p>
            <a:r>
              <a:rPr lang="ru-RU" dirty="0" smtClean="0"/>
              <a:t>по контакту в семьях заболело 43,7% всех зарегистрированных случаев.</a:t>
            </a:r>
          </a:p>
          <a:p>
            <a:r>
              <a:rPr lang="ru-RU" dirty="0" smtClean="0"/>
              <a:t>Ввиду обширной географии контактов, наличия случаев заболевания, не связанных между собой, эпидемиологическая обстановка в городе Нижневартовске признана неблагополучной в целом по всему городу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57091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1244</Words>
  <Application>Microsoft Office PowerPoint</Application>
  <PresentationFormat>Широкоэкранный</PresentationFormat>
  <Paragraphs>233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Arial</vt:lpstr>
      <vt:lpstr>Arial Cyr</vt:lpstr>
      <vt:lpstr>Calibri</vt:lpstr>
      <vt:lpstr>Calibri Light</vt:lpstr>
      <vt:lpstr>Corbel</vt:lpstr>
      <vt:lpstr>Gill Sans MT</vt:lpstr>
      <vt:lpstr>Times New Roman</vt:lpstr>
      <vt:lpstr>Verdana</vt:lpstr>
      <vt:lpstr>Wingdings</vt:lpstr>
      <vt:lpstr>Wingdings 2</vt:lpstr>
      <vt:lpstr>Тема Office</vt:lpstr>
      <vt:lpstr>Солнцестояние</vt:lpstr>
      <vt:lpstr>О последствиях отказа от прививок</vt:lpstr>
      <vt:lpstr>Критерий ВОЗ эпидемиологического благополучия – охват прививками в декретированных возрастах и контингентах 95%</vt:lpstr>
      <vt:lpstr>Динамика охватов прививками детей (% от числа состоящих на учете)</vt:lpstr>
      <vt:lpstr>Динамика охватов прививками детей в возрасте 1 года  (% своевременно  привитых от числа состоящих на учете</vt:lpstr>
      <vt:lpstr>Динамика охватов прививками детей в возрасте 1 года  (% своевременно  привитых от числа состоящих на учете)</vt:lpstr>
      <vt:lpstr>Правовая основа  Российской Федерации</vt:lpstr>
      <vt:lpstr>Заболеваемость корью в Югре</vt:lpstr>
      <vt:lpstr> Нижневартовский район                      Нижневартовск</vt:lpstr>
      <vt:lpstr>Эпидемиологический очаг кори 2018 года в г. Нижневартовске</vt:lpstr>
      <vt:lpstr>Презентация PowerPoint</vt:lpstr>
      <vt:lpstr>Для прекращения заболеваемости в г. Нижневартовске, помимо прочего:</vt:lpstr>
      <vt:lpstr>Непривитые лица</vt:lpstr>
      <vt:lpstr>Презентация PowerPoint</vt:lpstr>
      <vt:lpstr>Презентация PowerPoint</vt:lpstr>
      <vt:lpstr>Презентация PowerPoint</vt:lpstr>
      <vt:lpstr>Решение Верховного Суда РФ от 18.04.2019 N АКПИ19-115 «Об отказе в удовлетворении заявления об оспаривании письма Минздрава России от 07.04.2017 N 15-2/10/2-2343»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последствиях отказа от прививок</dc:title>
  <dc:creator>INNA V. KUDRYAVTSEVA</dc:creator>
  <cp:lastModifiedBy>INNA V. KUDRYAVTSEVA</cp:lastModifiedBy>
  <cp:revision>19</cp:revision>
  <dcterms:created xsi:type="dcterms:W3CDTF">2019-04-24T09:35:48Z</dcterms:created>
  <dcterms:modified xsi:type="dcterms:W3CDTF">2019-06-17T15:54:37Z</dcterms:modified>
</cp:coreProperties>
</file>